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44" y="-27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notesMaster" Target="notesMasters/notesMaster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9FB324-CC47-430B-BE95-535CB49580E5}" type="datetimeFigureOut">
              <a:rPr lang="en-US" smtClean="0"/>
              <a:t>10/21/2020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2F0F05-7539-491F-8652-FFAEC643042E}" type="slidenum">
              <a:rPr lang="en-US" smtClean="0"/>
              <a:t>‹#›</a:t>
            </a:fld>
            <a:endParaRPr lang="en-US"/>
          </a:p>
        </p:txBody>
      </p:sp>
    </p:spTree>
    <p:extLst>
      <p:ext uri="{BB962C8B-B14F-4D97-AF65-F5344CB8AC3E}">
        <p14:creationId xmlns:p14="http://schemas.microsoft.com/office/powerpoint/2010/main" val="2503924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Cultural</a:t>
            </a:r>
            <a:r>
              <a:rPr lang="en-US" baseline="0" dirty="0"/>
              <a:t> and intercultural differences constitute diverse perceptions of various groups of people within the business community. Recognizing and understanding the role of culture in the performance of a business is thus a key element in the successful operation of a business. Complete understanding of the diverse cultures within a business aid in ease of connection with the consumers of the business, fostering a solid relationship with stakeholders from outside the business, proper decision making within the business and building a business environment that is comfortable for everyone.  Diversity promotion and putting in place support policies therefore creates a workplace that is suitable for smooth operation of a business.</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2</a:t>
            </a:fld>
            <a:endParaRPr lang="en-US"/>
          </a:p>
        </p:txBody>
      </p:sp>
    </p:spTree>
    <p:extLst>
      <p:ext uri="{BB962C8B-B14F-4D97-AF65-F5344CB8AC3E}">
        <p14:creationId xmlns:p14="http://schemas.microsoft.com/office/powerpoint/2010/main" val="2044807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a:t>
            </a:r>
            <a:r>
              <a:rPr lang="en-US" baseline="0" dirty="0"/>
              <a:t> and to remain relevant in the market, it is important that the business understand the effect of cultural differences on their performance. Differences such as language can be a barrier to communication which is a major element in the operation of a business. Bridging the gap in language to enable business talks is thus paramount if positive results are to be yielded by the business. Acknowledging the diverse cultures within a business gives a wide scope of expertise in business and highlights ways of coping with arising barriers as far as international business is concerned. To avoid misunderstandings with foreign clientele, the business needs to work on etiquette, communication and its hierarchy.</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3</a:t>
            </a:fld>
            <a:endParaRPr lang="en-US"/>
          </a:p>
        </p:txBody>
      </p:sp>
    </p:spTree>
    <p:extLst>
      <p:ext uri="{BB962C8B-B14F-4D97-AF65-F5344CB8AC3E}">
        <p14:creationId xmlns:p14="http://schemas.microsoft.com/office/powerpoint/2010/main" val="2626745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Religion, language, sexual orientation, gender, age, differences in health, geographic positions, racial identification, ethic identity,</a:t>
            </a:r>
            <a:r>
              <a:rPr lang="en-US" baseline="0" dirty="0"/>
              <a:t> socioeconomic </a:t>
            </a:r>
            <a:r>
              <a:rPr lang="en-US" baseline="0" dirty="0" err="1"/>
              <a:t>statusesv</a:t>
            </a:r>
            <a:r>
              <a:rPr lang="en-US" dirty="0" err="1"/>
              <a:t>among</a:t>
            </a:r>
            <a:r>
              <a:rPr lang="en-US" dirty="0"/>
              <a:t> other elements make up the diverse cultures. Including</a:t>
            </a:r>
            <a:r>
              <a:rPr lang="en-US" baseline="0" dirty="0"/>
              <a:t> everyone, despite their cultural orientation, supporting and promoting the existing differences and strengthening the knowledge of diverse groups goes a long way in ensuring participation of each group for maximum business output. Diversity provides a platform for everyone to positively contribute to the wider community and to celebrate differences as an empowerment towards full achievement of potential. Exchange and spread of information through networking different cultures results to a well informed business society which can handle the pressure of the ever-growing needs of the current market.</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4</a:t>
            </a:fld>
            <a:endParaRPr lang="en-US"/>
          </a:p>
        </p:txBody>
      </p:sp>
    </p:spTree>
    <p:extLst>
      <p:ext uri="{BB962C8B-B14F-4D97-AF65-F5344CB8AC3E}">
        <p14:creationId xmlns:p14="http://schemas.microsoft.com/office/powerpoint/2010/main" val="2913602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globalization around the world seeing an upside purge, diversity in cultures</a:t>
            </a:r>
            <a:r>
              <a:rPr lang="en-US" baseline="0" dirty="0"/>
              <a:t> within the workplace has noted an increase, as well as their effects. Interactions within culturally diverse workers can be hindered by interpersonal conflicts arising due to differences in opinions or traditions.  Such occurrences may hinder the smooth operation of the business. However, on the bright side, different ideas from employees of different cultures provides room for analysis of matters pertaining to the business. Another positive influence of diversity is its ability to aid in expansion of the organization’s strategies and development plans.</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5</a:t>
            </a:fld>
            <a:endParaRPr lang="en-US"/>
          </a:p>
        </p:txBody>
      </p:sp>
    </p:spTree>
    <p:extLst>
      <p:ext uri="{BB962C8B-B14F-4D97-AF65-F5344CB8AC3E}">
        <p14:creationId xmlns:p14="http://schemas.microsoft.com/office/powerpoint/2010/main" val="39001999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Brushing off differences in culture can translate to outright downfall of the business. Failure</a:t>
            </a:r>
            <a:r>
              <a:rPr lang="en-US" baseline="0" dirty="0"/>
              <a:t> of the business to comply to global trends in business, acknowledge regional and cultural differences, understand local practices of business, ineffective management of diversity, failure to adapt management of labor to the local market, understanding of the ethical and legal issues and identification of arising opportunities are also risks that the global businesses face. Culture shock, barriers in language, personal conflicts within business workers, changes in lifestyle are some of the weaknesses experienced in cultural adaptation Failure to address these issues is an absolute red flag to the global business.</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6</a:t>
            </a:fld>
            <a:endParaRPr lang="en-US"/>
          </a:p>
        </p:txBody>
      </p:sp>
    </p:spTree>
    <p:extLst>
      <p:ext uri="{BB962C8B-B14F-4D97-AF65-F5344CB8AC3E}">
        <p14:creationId xmlns:p14="http://schemas.microsoft.com/office/powerpoint/2010/main" val="1063005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Inspiration of creativity as well as innovation through perspectives</a:t>
            </a:r>
            <a:r>
              <a:rPr lang="en-US" baseline="0" dirty="0"/>
              <a:t> from different cultures, knowledge of the local market to place the business in a more competitive ground and better production from the diverse teams are some major benefits arising from diversity in culture. This is made possible by the business understanding and changing to adapt local cultural preferences so as to efficiently serve the local market. Once a business understands these preferences, it is able to provide goods and services that are compatible with the customer needs and thus remain relevant in the market. Continued operation of the business is therefore largely determined by its ability to serve the diverse needs of the people.</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7</a:t>
            </a:fld>
            <a:endParaRPr lang="en-US"/>
          </a:p>
        </p:txBody>
      </p:sp>
    </p:spTree>
    <p:extLst>
      <p:ext uri="{BB962C8B-B14F-4D97-AF65-F5344CB8AC3E}">
        <p14:creationId xmlns:p14="http://schemas.microsoft.com/office/powerpoint/2010/main" val="869885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company to experience inclusive growth</a:t>
            </a:r>
            <a:r>
              <a:rPr lang="en-US" baseline="0" dirty="0"/>
              <a:t>, an effective strategy has to be drawn. The leaders of the business have to be of compelling vision so as to push the workers to give their maximum. Leaders should also be accountable for what happens in the business in a culture of setting standards. A strategy has to be put in place for the inclusion of each and every diverse group so as to achieve ultimate development for everyone. Adapting to the needs of the local market needs and working with other sectors of the industry would also ensure that the business improves the quality of its output in terms goods and services. </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8</a:t>
            </a:fld>
            <a:endParaRPr lang="en-US"/>
          </a:p>
        </p:txBody>
      </p:sp>
    </p:spTree>
    <p:extLst>
      <p:ext uri="{BB962C8B-B14F-4D97-AF65-F5344CB8AC3E}">
        <p14:creationId xmlns:p14="http://schemas.microsoft.com/office/powerpoint/2010/main" val="424104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Research</a:t>
            </a:r>
            <a:r>
              <a:rPr lang="en-US" baseline="0" dirty="0"/>
              <a:t> from various scholars have revealed that ‘companies with diverse leadership perform better financially’. Diversity has an impact that is felt by the business has a whole. Workers are likely to feel more engaged in environments of work that are diverse,  and the company has higher chances of providing better goods and services as well as a satisfying customer experience if it embraces diversity. Diverse leadership has also be proved to positively impact  a company’s financial performance. Production of services relevant to the diverse needs of the global market also gives the business an advantage when negotiating with the foreign consumers.</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9</a:t>
            </a:fld>
            <a:endParaRPr lang="en-US"/>
          </a:p>
        </p:txBody>
      </p:sp>
    </p:spTree>
    <p:extLst>
      <p:ext uri="{BB962C8B-B14F-4D97-AF65-F5344CB8AC3E}">
        <p14:creationId xmlns:p14="http://schemas.microsoft.com/office/powerpoint/2010/main" val="3348431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remain</a:t>
            </a:r>
            <a:r>
              <a:rPr lang="en-US" baseline="0" dirty="0"/>
              <a:t> competitive in</a:t>
            </a:r>
            <a:r>
              <a:rPr lang="en-US" dirty="0"/>
              <a:t> the global business, a company has to have professionals</a:t>
            </a:r>
            <a:r>
              <a:rPr lang="en-US" baseline="0" dirty="0"/>
              <a:t> </a:t>
            </a:r>
            <a:r>
              <a:rPr lang="en-US" dirty="0"/>
              <a:t>that are</a:t>
            </a:r>
            <a:r>
              <a:rPr lang="en-US" baseline="0" dirty="0"/>
              <a:t> fluent with the emerging trends. For maximum results from expats, the business has to focus on the creation of knowledge and development of leadership, the expatriates have to be equipped with technical skills relevant to the global market, the process of repatriation has to be deliberate when giving assignments and the expatriates have to be sent out with the right motives. Sending people out for global business creates the correct mindset necessary for global operation. Knowledge of the international business forum is thus mandatory for a business that has intentions of operating in the global map.</a:t>
            </a:r>
            <a:endParaRPr lang="en-US" dirty="0"/>
          </a:p>
        </p:txBody>
      </p:sp>
      <p:sp>
        <p:nvSpPr>
          <p:cNvPr id="4" name="Slide Number Placeholder 3"/>
          <p:cNvSpPr>
            <a:spLocks noGrp="1"/>
          </p:cNvSpPr>
          <p:nvPr>
            <p:ph type="sldNum" sz="quarter" idx="10"/>
          </p:nvPr>
        </p:nvSpPr>
        <p:spPr/>
        <p:txBody>
          <a:bodyPr/>
          <a:lstStyle/>
          <a:p>
            <a:fld id="{2D2F0F05-7539-491F-8652-FFAEC643042E}" type="slidenum">
              <a:rPr lang="en-US" smtClean="0"/>
              <a:t>10</a:t>
            </a:fld>
            <a:endParaRPr lang="en-US"/>
          </a:p>
        </p:txBody>
      </p:sp>
    </p:spTree>
    <p:extLst>
      <p:ext uri="{BB962C8B-B14F-4D97-AF65-F5344CB8AC3E}">
        <p14:creationId xmlns:p14="http://schemas.microsoft.com/office/powerpoint/2010/main" val="3421904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AE62E82-422A-4B43-B921-6D126C90671F}" type="datetimeFigureOut">
              <a:rPr lang="en-US" smtClean="0"/>
              <a:t>10/21/2020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AAB85720-4E82-4E52-A296-30115AF862C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E62E82-422A-4B43-B921-6D126C90671F}"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B85720-4E82-4E52-A296-30115AF862C3}"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8AE62E82-422A-4B43-B921-6D126C90671F}"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B85720-4E82-4E52-A296-30115AF862C3}"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AE62E82-422A-4B43-B921-6D126C90671F}" type="datetimeFigureOut">
              <a:rPr lang="en-US" smtClean="0"/>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B85720-4E82-4E52-A296-30115AF862C3}"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8AE62E82-422A-4B43-B921-6D126C90671F}" type="datetimeFigureOut">
              <a:rPr lang="en-US" smtClean="0"/>
              <a:t>10/21/2020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AB85720-4E82-4E52-A296-30115AF862C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AE62E82-422A-4B43-B921-6D126C90671F}" type="datetimeFigureOut">
              <a:rPr lang="en-US" smtClean="0"/>
              <a:t>10/21/2020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AB85720-4E82-4E52-A296-30115AF862C3}"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E62E82-422A-4B43-B921-6D126C90671F}" type="datetimeFigureOut">
              <a:rPr lang="en-US" smtClean="0"/>
              <a:t>10/21/2020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AB85720-4E82-4E52-A296-30115AF862C3}"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8AE62E82-422A-4B43-B921-6D126C90671F}" type="datetimeFigureOut">
              <a:rPr lang="en-US" smtClean="0"/>
              <a:t>10/21/2020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AB85720-4E82-4E52-A296-30115AF862C3}"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AE62E82-422A-4B43-B921-6D126C90671F}" type="datetimeFigureOut">
              <a:rPr lang="en-US" smtClean="0"/>
              <a:t>10/21/2020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AAB85720-4E82-4E52-A296-30115AF862C3}"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E62E82-422A-4B43-B921-6D126C90671F}"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B85720-4E82-4E52-A296-30115AF862C3}"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8AE62E82-422A-4B43-B921-6D126C90671F}" type="datetimeFigureOut">
              <a:rPr lang="en-US" smtClean="0"/>
              <a:t>10/21/2020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AB85720-4E82-4E52-A296-30115AF862C3}"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AE62E82-422A-4B43-B921-6D126C90671F}" type="datetimeFigureOut">
              <a:rPr lang="en-US" smtClean="0"/>
              <a:t>10/21/2020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AB85720-4E82-4E52-A296-30115AF862C3}"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2.png" /><Relationship Id="rId2" Type="http://schemas.openxmlformats.org/officeDocument/2006/relationships/notesSlide" Target="../notesSlides/notesSlide3.xml"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3.png" /><Relationship Id="rId2" Type="http://schemas.openxmlformats.org/officeDocument/2006/relationships/notesSlide" Target="../notesSlides/notesSlide7.xml"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latin typeface="Times New Roman" pitchFamily="18" charset="0"/>
                <a:cs typeface="Times New Roman" pitchFamily="18" charset="0"/>
              </a:rPr>
              <a:t>CMA POWERPOINT PRESENTATION </a:t>
            </a:r>
          </a:p>
        </p:txBody>
      </p:sp>
      <p:sp>
        <p:nvSpPr>
          <p:cNvPr id="3" name="Subtitle 2"/>
          <p:cNvSpPr>
            <a:spLocks noGrp="1"/>
          </p:cNvSpPr>
          <p:nvPr>
            <p:ph type="subTitle" idx="1"/>
          </p:nvPr>
        </p:nvSpPr>
        <p:spPr/>
        <p:txBody>
          <a:bodyPr>
            <a:normAutofit fontScale="70000" lnSpcReduction="20000"/>
          </a:bodyPr>
          <a:lstStyle/>
          <a:p>
            <a:r>
              <a:rPr lang="en-US" dirty="0">
                <a:latin typeface="Times New Roman" pitchFamily="18" charset="0"/>
                <a:cs typeface="Times New Roman" pitchFamily="18" charset="0"/>
              </a:rPr>
              <a:t>STUDENTS NAME </a:t>
            </a:r>
          </a:p>
          <a:p>
            <a:r>
              <a:rPr lang="en-US" dirty="0">
                <a:latin typeface="Times New Roman" pitchFamily="18" charset="0"/>
                <a:cs typeface="Times New Roman" pitchFamily="18" charset="0"/>
              </a:rPr>
              <a:t>PROFESSORS  NAME </a:t>
            </a:r>
          </a:p>
          <a:p>
            <a:r>
              <a:rPr lang="en-US" dirty="0">
                <a:latin typeface="Times New Roman" pitchFamily="18" charset="0"/>
                <a:cs typeface="Times New Roman" pitchFamily="18" charset="0"/>
              </a:rPr>
              <a:t>INSTITUTIONAL AFFILIATION </a:t>
            </a:r>
          </a:p>
          <a:p>
            <a:r>
              <a:rPr lang="en-US" dirty="0">
                <a:latin typeface="Times New Roman" pitchFamily="18" charset="0"/>
                <a:cs typeface="Times New Roman" pitchFamily="18" charset="0"/>
              </a:rPr>
              <a:t>DATE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None/>
            </a:pPr>
            <a:r>
              <a:rPr lang="en-US" dirty="0">
                <a:latin typeface="Times New Roman" pitchFamily="18" charset="0"/>
                <a:cs typeface="Times New Roman" pitchFamily="18" charset="0"/>
              </a:rPr>
              <a:t>This particular submission seeks to achieve its objectives by focusing on the following key aspects in business:</a:t>
            </a:r>
          </a:p>
          <a:p>
            <a:pPr>
              <a:buNone/>
            </a:pPr>
            <a:endParaRPr lang="en-US" dirty="0"/>
          </a:p>
          <a:p>
            <a:r>
              <a:rPr lang="en-US" dirty="0">
                <a:latin typeface="Times New Roman" pitchFamily="18" charset="0"/>
                <a:cs typeface="Times New Roman" pitchFamily="18" charset="0"/>
              </a:rPr>
              <a:t>Cultural differences</a:t>
            </a:r>
          </a:p>
          <a:p>
            <a:r>
              <a:rPr lang="en-US" dirty="0">
                <a:latin typeface="Times New Roman" pitchFamily="18" charset="0"/>
                <a:cs typeface="Times New Roman" pitchFamily="18" charset="0"/>
              </a:rPr>
              <a:t>Intercultural differences </a:t>
            </a:r>
          </a:p>
          <a:p>
            <a:r>
              <a:rPr lang="en-US" dirty="0">
                <a:latin typeface="Times New Roman" pitchFamily="18" charset="0"/>
                <a:cs typeface="Times New Roman" pitchFamily="18" charset="0"/>
              </a:rPr>
              <a:t>Culture </a:t>
            </a:r>
          </a:p>
          <a:p>
            <a:r>
              <a:rPr lang="en-US" dirty="0">
                <a:latin typeface="Times New Roman" pitchFamily="18" charset="0"/>
                <a:cs typeface="Times New Roman" pitchFamily="18" charset="0"/>
              </a:rPr>
              <a:t>Diversity</a:t>
            </a:r>
          </a:p>
          <a:p>
            <a:r>
              <a:rPr lang="en-US" dirty="0">
                <a:latin typeface="Times New Roman" pitchFamily="18" charset="0"/>
                <a:cs typeface="Times New Roman" pitchFamily="18" charset="0"/>
              </a:rPr>
              <a:t>How to prepare employees to operate globally</a:t>
            </a:r>
          </a:p>
          <a:p>
            <a:pPr>
              <a:buNone/>
            </a:pPr>
            <a:endParaRPr lang="en-US"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p:txBody>
          <a:bodyPr/>
          <a:lstStyle/>
          <a:p>
            <a:r>
              <a:rPr lang="en-US" dirty="0">
                <a:latin typeface="Times New Roman" pitchFamily="18" charset="0"/>
                <a:cs typeface="Times New Roman" pitchFamily="18" charset="0"/>
              </a:rPr>
              <a:t>OBJECTIVES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It is mandatory for businesses to understand that cultural differences have a big effect on their international markets. </a:t>
            </a:r>
          </a:p>
          <a:p>
            <a:r>
              <a:rPr lang="en-US" dirty="0">
                <a:latin typeface="Times New Roman" pitchFamily="18" charset="0"/>
                <a:cs typeface="Times New Roman" pitchFamily="18" charset="0"/>
              </a:rPr>
              <a:t>Therefore, business entities ought to accept the fact that cultural differences do exist and hence need to find a way of sieving the benefits from intercultural/cultural differences. </a:t>
            </a:r>
          </a:p>
        </p:txBody>
      </p:sp>
      <p:sp>
        <p:nvSpPr>
          <p:cNvPr id="2" name="Title 1"/>
          <p:cNvSpPr>
            <a:spLocks noGrp="1"/>
          </p:cNvSpPr>
          <p:nvPr>
            <p:ph type="title"/>
          </p:nvPr>
        </p:nvSpPr>
        <p:spPr/>
        <p:txBody>
          <a:bodyPr/>
          <a:lstStyle/>
          <a:p>
            <a:r>
              <a:rPr lang="en-US" dirty="0">
                <a:latin typeface="Times New Roman" pitchFamily="18" charset="0"/>
                <a:cs typeface="Times New Roman" pitchFamily="18" charset="0"/>
              </a:rPr>
              <a:t>Introduction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what culture consists of.png"/>
          <p:cNvPicPr>
            <a:picLocks noGrp="1" noChangeAspect="1"/>
          </p:cNvPicPr>
          <p:nvPr>
            <p:ph idx="1"/>
          </p:nvPr>
        </p:nvPicPr>
        <p:blipFill>
          <a:blip r:embed="rId3"/>
          <a:stretch>
            <a:fillRect/>
          </a:stretch>
        </p:blipFill>
        <p:spPr>
          <a:xfrm>
            <a:off x="1214414" y="1714488"/>
            <a:ext cx="6286544" cy="4714908"/>
          </a:xfrm>
        </p:spPr>
      </p:pic>
      <p:sp>
        <p:nvSpPr>
          <p:cNvPr id="2" name="Title 1"/>
          <p:cNvSpPr>
            <a:spLocks noGrp="1"/>
          </p:cNvSpPr>
          <p:nvPr>
            <p:ph type="title"/>
          </p:nvPr>
        </p:nvSpPr>
        <p:spPr/>
        <p:txBody>
          <a:bodyPr>
            <a:normAutofit/>
          </a:bodyPr>
          <a:lstStyle/>
          <a:p>
            <a:r>
              <a:rPr lang="en-US" dirty="0">
                <a:latin typeface="Times New Roman" pitchFamily="18" charset="0"/>
                <a:cs typeface="Times New Roman" pitchFamily="18" charset="0"/>
              </a:rPr>
              <a:t>What  does culture/diversity entail?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596" y="2786058"/>
            <a:ext cx="8229600" cy="4389120"/>
          </a:xfrm>
        </p:spPr>
        <p:txBody>
          <a:bodyPr/>
          <a:lstStyle/>
          <a:p>
            <a:pPr marL="514350" indent="-514350">
              <a:buFont typeface="+mj-lt"/>
              <a:buAutoNum type="arabicPeriod"/>
            </a:pPr>
            <a:r>
              <a:rPr lang="en-US" dirty="0">
                <a:latin typeface="Times New Roman" pitchFamily="18" charset="0"/>
                <a:cs typeface="Times New Roman" pitchFamily="18" charset="0"/>
              </a:rPr>
              <a:t>Interactions</a:t>
            </a:r>
          </a:p>
          <a:p>
            <a:pPr marL="514350" indent="-514350">
              <a:buFont typeface="+mj-lt"/>
              <a:buAutoNum type="arabicPeriod"/>
            </a:pPr>
            <a:r>
              <a:rPr lang="en-US" dirty="0">
                <a:latin typeface="Times New Roman" pitchFamily="18" charset="0"/>
                <a:cs typeface="Times New Roman" pitchFamily="18" charset="0"/>
              </a:rPr>
              <a:t>Etiquette in workplace </a:t>
            </a:r>
          </a:p>
          <a:p>
            <a:pPr marL="514350" indent="-514350">
              <a:buFont typeface="+mj-lt"/>
              <a:buAutoNum type="arabicPeriod"/>
            </a:pPr>
            <a:r>
              <a:rPr lang="en-US" dirty="0">
                <a:latin typeface="Times New Roman" pitchFamily="18" charset="0"/>
                <a:cs typeface="Times New Roman" pitchFamily="18" charset="0"/>
              </a:rPr>
              <a:t>Management hierarchy in the workplace</a:t>
            </a:r>
          </a:p>
          <a:p>
            <a:pPr marL="514350" indent="-514350">
              <a:buFont typeface="+mj-lt"/>
              <a:buAutoNum type="arabicPeriod"/>
            </a:pPr>
            <a:r>
              <a:rPr lang="en-US" dirty="0">
                <a:latin typeface="Times New Roman" pitchFamily="18" charset="0"/>
                <a:cs typeface="Times New Roman" pitchFamily="18" charset="0"/>
              </a:rPr>
              <a:t>Communication </a:t>
            </a:r>
          </a:p>
          <a:p>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1142984"/>
            <a:ext cx="8229600" cy="704104"/>
          </a:xfrm>
        </p:spPr>
        <p:txBody>
          <a:bodyPr>
            <a:normAutofit fontScale="90000"/>
          </a:bodyPr>
          <a:lstStyle/>
          <a:p>
            <a:r>
              <a:rPr lang="en-US" dirty="0">
                <a:latin typeface="Times New Roman" pitchFamily="18" charset="0"/>
                <a:cs typeface="Times New Roman" pitchFamily="18" charset="0"/>
              </a:rPr>
              <a:t>How does diversity/cultural differences affect global businesses?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Failure to adapt local business trends by the global business</a:t>
            </a:r>
          </a:p>
          <a:p>
            <a:r>
              <a:rPr lang="en-US" dirty="0"/>
              <a:t>Failure to adhere to local business practices </a:t>
            </a:r>
          </a:p>
          <a:p>
            <a:r>
              <a:rPr lang="en-US" dirty="0"/>
              <a:t>Lack of the ability to identify new opportunities in  foreign markets </a:t>
            </a:r>
          </a:p>
          <a:p>
            <a:r>
              <a:rPr lang="en-US" dirty="0"/>
              <a:t>Poor diversity management </a:t>
            </a:r>
          </a:p>
          <a:p>
            <a:r>
              <a:rPr lang="en-US" dirty="0"/>
              <a:t>Poor human resource management in foreign markets too. </a:t>
            </a:r>
          </a:p>
        </p:txBody>
      </p:sp>
      <p:sp>
        <p:nvSpPr>
          <p:cNvPr id="2" name="Title 1"/>
          <p:cNvSpPr>
            <a:spLocks noGrp="1"/>
          </p:cNvSpPr>
          <p:nvPr>
            <p:ph type="title"/>
          </p:nvPr>
        </p:nvSpPr>
        <p:spPr/>
        <p:txBody>
          <a:bodyPr>
            <a:normAutofit fontScale="90000"/>
          </a:bodyPr>
          <a:lstStyle/>
          <a:p>
            <a:r>
              <a:rPr lang="en-US" dirty="0"/>
              <a:t>Cultural risks facing global businesses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latin typeface="Times New Roman" pitchFamily="18" charset="0"/>
                <a:cs typeface="Times New Roman" pitchFamily="18" charset="0"/>
              </a:rPr>
              <a:t>The attitude and behavior of consumers is strongly  affected by culture. It is therefore recommended that a business should change its model to reflect local preferences. </a:t>
            </a:r>
          </a:p>
          <a:p>
            <a:r>
              <a:rPr lang="en-US" dirty="0">
                <a:latin typeface="Times New Roman" pitchFamily="18" charset="0"/>
                <a:cs typeface="Times New Roman" pitchFamily="18" charset="0"/>
              </a:rPr>
              <a:t>The latter goes a long way into ensuring that the business perfectly understands the local business customs. </a:t>
            </a:r>
          </a:p>
          <a:p>
            <a:r>
              <a:rPr lang="en-US" dirty="0">
                <a:latin typeface="Times New Roman" pitchFamily="18" charset="0"/>
                <a:cs typeface="Times New Roman" pitchFamily="18" charset="0"/>
              </a:rPr>
              <a:t>In conclusion, “Companies that fail to recognize the cultural diversity of their markets risk missing important consumer segments.”</a:t>
            </a:r>
          </a:p>
        </p:txBody>
      </p:sp>
      <p:sp>
        <p:nvSpPr>
          <p:cNvPr id="3" name="Title 2"/>
          <p:cNvSpPr>
            <a:spLocks noGrp="1"/>
          </p:cNvSpPr>
          <p:nvPr>
            <p:ph type="title"/>
          </p:nvPr>
        </p:nvSpPr>
        <p:spPr/>
        <p:txBody>
          <a:bodyPr/>
          <a:lstStyle/>
          <a:p>
            <a:r>
              <a:rPr lang="en-US" dirty="0">
                <a:latin typeface="Times New Roman" pitchFamily="18" charset="0"/>
                <a:cs typeface="Times New Roman" pitchFamily="18" charset="0"/>
              </a:rPr>
              <a:t>Analysis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portance of diversity.png"/>
          <p:cNvPicPr>
            <a:picLocks noGrp="1" noChangeAspect="1"/>
          </p:cNvPicPr>
          <p:nvPr>
            <p:ph idx="1"/>
          </p:nvPr>
        </p:nvPicPr>
        <p:blipFill>
          <a:blip r:embed="rId3"/>
          <a:stretch>
            <a:fillRect/>
          </a:stretch>
        </p:blipFill>
        <p:spPr>
          <a:xfrm>
            <a:off x="1000100" y="1571612"/>
            <a:ext cx="7286676" cy="4572031"/>
          </a:xfrm>
        </p:spPr>
      </p:pic>
      <p:sp>
        <p:nvSpPr>
          <p:cNvPr id="3" name="Title 2"/>
          <p:cNvSpPr>
            <a:spLocks noGrp="1"/>
          </p:cNvSpPr>
          <p:nvPr>
            <p:ph type="title"/>
          </p:nvPr>
        </p:nvSpPr>
        <p:spPr/>
        <p:txBody>
          <a:bodyPr/>
          <a:lstStyle/>
          <a:p>
            <a:r>
              <a:rPr lang="en-US" dirty="0"/>
              <a:t>The essence of diversity.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Times New Roman" pitchFamily="18" charset="0"/>
                <a:cs typeface="Times New Roman" pitchFamily="18" charset="0"/>
              </a:rPr>
              <a:t>Just like any other business entity, CMA needs to embrace diversity in its operations. Diversity cut across sectors such as style of work, personality, race, religion as well as sexual orientation. </a:t>
            </a:r>
          </a:p>
          <a:p>
            <a:r>
              <a:rPr lang="en-US" dirty="0">
                <a:latin typeface="Times New Roman" pitchFamily="18" charset="0"/>
                <a:cs typeface="Times New Roman" pitchFamily="18" charset="0"/>
              </a:rPr>
              <a:t>The latter is so essential as it puts the business entity at a better position of negotiation in foreign markets. </a:t>
            </a:r>
          </a:p>
        </p:txBody>
      </p:sp>
      <p:sp>
        <p:nvSpPr>
          <p:cNvPr id="3" name="Title 2"/>
          <p:cNvSpPr>
            <a:spLocks noGrp="1"/>
          </p:cNvSpPr>
          <p:nvPr>
            <p:ph type="title"/>
          </p:nvPr>
        </p:nvSpPr>
        <p:spPr/>
        <p:txBody>
          <a:bodyPr/>
          <a:lstStyle/>
          <a:p>
            <a:r>
              <a:rPr lang="en-US" dirty="0">
                <a:latin typeface="Times New Roman" pitchFamily="18" charset="0"/>
                <a:cs typeface="Times New Roman" pitchFamily="18" charset="0"/>
              </a:rPr>
              <a:t>Elaboration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Times New Roman" pitchFamily="18" charset="0"/>
                <a:cs typeface="Times New Roman" pitchFamily="18" charset="0"/>
              </a:rPr>
              <a:t>First and foremost the firm needs to come up with an appropriate plan. A plan which will ensure that it selects the best expatriates to operate in its overseas branches. Furthermore, the plan should also be well put to facilitate smooth re integration. Additionally, CMA needs to ensure that its experts are equipped with vast knowledge of the new markets culture in order to facility a proper flow of its global operations</a:t>
            </a:r>
            <a:r>
              <a:rPr lang="en-US" dirty="0"/>
              <a:t>.</a:t>
            </a:r>
          </a:p>
        </p:txBody>
      </p:sp>
      <p:sp>
        <p:nvSpPr>
          <p:cNvPr id="3" name="Title 2"/>
          <p:cNvSpPr>
            <a:spLocks noGrp="1"/>
          </p:cNvSpPr>
          <p:nvPr>
            <p:ph type="title"/>
          </p:nvPr>
        </p:nvSpPr>
        <p:spPr/>
        <p:txBody>
          <a:bodyPr>
            <a:normAutofit fontScale="90000"/>
          </a:bodyPr>
          <a:lstStyle/>
          <a:p>
            <a:r>
              <a:rPr lang="en-US" dirty="0">
                <a:latin typeface="Times New Roman" pitchFamily="18" charset="0"/>
                <a:cs typeface="Times New Roman" pitchFamily="18" charset="0"/>
              </a:rPr>
              <a:t>HOW TO PREPARE EXPATRIATES FOR FOREIGN ASSIGNMENTS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err="1">
                <a:latin typeface="Times New Roman" pitchFamily="18" charset="0"/>
                <a:cs typeface="Times New Roman" pitchFamily="18" charset="0"/>
              </a:rPr>
              <a:t>Hofstede</a:t>
            </a:r>
            <a:r>
              <a:rPr lang="en-US" dirty="0">
                <a:latin typeface="Times New Roman" pitchFamily="18" charset="0"/>
                <a:cs typeface="Times New Roman" pitchFamily="18" charset="0"/>
              </a:rPr>
              <a:t>, G. (1994). The business of international business is culture. </a:t>
            </a:r>
            <a:r>
              <a:rPr lang="en-US" i="1" dirty="0">
                <a:latin typeface="Times New Roman" pitchFamily="18" charset="0"/>
                <a:cs typeface="Times New Roman" pitchFamily="18" charset="0"/>
              </a:rPr>
              <a:t>International Business Review</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3</a:t>
            </a:r>
            <a:r>
              <a:rPr lang="en-US" dirty="0">
                <a:latin typeface="Times New Roman" pitchFamily="18" charset="0"/>
                <a:cs typeface="Times New Roman" pitchFamily="18" charset="0"/>
              </a:rPr>
              <a:t>(1), 1–14. https://doi.org/10.1016/0969-5931(94)90011-6</a:t>
            </a:r>
          </a:p>
          <a:p>
            <a:r>
              <a:rPr lang="en-US" dirty="0">
                <a:latin typeface="Times New Roman" pitchFamily="18" charset="0"/>
                <a:cs typeface="Times New Roman" pitchFamily="18" charset="0"/>
              </a:rPr>
              <a:t>‌</a:t>
            </a:r>
            <a:r>
              <a:rPr lang="en-US" dirty="0" err="1">
                <a:latin typeface="Times New Roman" pitchFamily="18" charset="0"/>
                <a:cs typeface="Times New Roman" pitchFamily="18" charset="0"/>
              </a:rPr>
              <a:t>Strese</a:t>
            </a:r>
            <a:r>
              <a:rPr lang="en-US" dirty="0">
                <a:latin typeface="Times New Roman" pitchFamily="18" charset="0"/>
                <a:cs typeface="Times New Roman" pitchFamily="18" charset="0"/>
              </a:rPr>
              <a:t>, S., Adams, D. R., Flatten, T. C., &amp; </a:t>
            </a:r>
            <a:r>
              <a:rPr lang="en-US" dirty="0" err="1">
                <a:latin typeface="Times New Roman" pitchFamily="18" charset="0"/>
                <a:cs typeface="Times New Roman" pitchFamily="18" charset="0"/>
              </a:rPr>
              <a:t>Brettel</a:t>
            </a:r>
            <a:r>
              <a:rPr lang="en-US" dirty="0">
                <a:latin typeface="Times New Roman" pitchFamily="18" charset="0"/>
                <a:cs typeface="Times New Roman" pitchFamily="18" charset="0"/>
              </a:rPr>
              <a:t>, M. (2016). Corporate culture and absorptive capacity: The moderating role of national culture dimensions on innovation management. </a:t>
            </a:r>
            <a:r>
              <a:rPr lang="en-US" i="1" dirty="0">
                <a:latin typeface="Times New Roman" pitchFamily="18" charset="0"/>
                <a:cs typeface="Times New Roman" pitchFamily="18" charset="0"/>
              </a:rPr>
              <a:t>International Business Review</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25</a:t>
            </a:r>
            <a:r>
              <a:rPr lang="en-US" dirty="0">
                <a:latin typeface="Times New Roman" pitchFamily="18" charset="0"/>
                <a:cs typeface="Times New Roman" pitchFamily="18" charset="0"/>
              </a:rPr>
              <a:t>(5), 1149–1168. https://doi.org/10.1016/j.ibusrev.2016.02.002</a:t>
            </a:r>
          </a:p>
          <a:p>
            <a:r>
              <a:rPr lang="en-US" dirty="0">
                <a:latin typeface="Times New Roman" pitchFamily="18" charset="0"/>
                <a:cs typeface="Times New Roman" pitchFamily="18" charset="0"/>
              </a:rPr>
              <a:t>‌</a:t>
            </a:r>
          </a:p>
          <a:p>
            <a:endParaRPr lang="en-US" dirty="0">
              <a:latin typeface="Times New Roman" pitchFamily="18" charset="0"/>
              <a:cs typeface="Times New Roman" pitchFamily="18" charset="0"/>
            </a:endParaRPr>
          </a:p>
          <a:p>
            <a:endParaRPr lang="en-US" dirty="0"/>
          </a:p>
        </p:txBody>
      </p:sp>
      <p:sp>
        <p:nvSpPr>
          <p:cNvPr id="3" name="Title 2"/>
          <p:cNvSpPr>
            <a:spLocks noGrp="1"/>
          </p:cNvSpPr>
          <p:nvPr>
            <p:ph type="title"/>
          </p:nvPr>
        </p:nvSpPr>
        <p:spPr/>
        <p:txBody>
          <a:bodyPr/>
          <a:lstStyle/>
          <a:p>
            <a:r>
              <a:rPr lang="en-US" dirty="0">
                <a:latin typeface="Times New Roman" pitchFamily="18" charset="0"/>
                <a:cs typeface="Times New Roman" pitchFamily="18" charset="0"/>
              </a:rPr>
              <a:t>References </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490</TotalTime>
  <Words>1444</Words>
  <Application>Microsoft Office PowerPoint</Application>
  <PresentationFormat>On-screen Show (4:3)</PresentationFormat>
  <Paragraphs>60</Paragraphs>
  <Slides>11</Slides>
  <Notes>9</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Concourse</vt:lpstr>
      <vt:lpstr>CMA POWERPOINT PRESENTATION </vt:lpstr>
      <vt:lpstr>OBJECTIVES </vt:lpstr>
      <vt:lpstr>Introduction </vt:lpstr>
      <vt:lpstr>What  does culture/diversity entail?</vt:lpstr>
      <vt:lpstr>How does diversity/cultural differences affect global businesses?</vt:lpstr>
      <vt:lpstr>Cultural risks facing global businesses</vt:lpstr>
      <vt:lpstr>Analysis </vt:lpstr>
      <vt:lpstr>The essence of diversity.</vt:lpstr>
      <vt:lpstr>Elaboration </vt:lpstr>
      <vt:lpstr>HOW TO PREPARE EXPATRIATES FOR FOREIGN ASSIGNMENTS</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Dream.Teamwriters254</dc:creator>
  <cp:lastModifiedBy>nyoike31@gmail.com</cp:lastModifiedBy>
  <cp:revision>48</cp:revision>
  <dcterms:created xsi:type="dcterms:W3CDTF">2020-10-20T05:09:30Z</dcterms:created>
  <dcterms:modified xsi:type="dcterms:W3CDTF">2020-10-21T11:38:59Z</dcterms:modified>
</cp:coreProperties>
</file>